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0691813" cy="75596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1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8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7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1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25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10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2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45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200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8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41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04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9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09058-CF41-42AE-B7E0-6435606A164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5799A-F7A9-4DBC-B2C5-6DDDF7EDB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0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docs.google.com/spreadsheets/d/18FKnvTIek-KuwqmTpwIccvT1Hy0lYyhP/edit#gid=3874862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neecc2023.uni-pannon.hu/conference/monitoring-workshop" TargetMode="External"/><Relationship Id="rId4" Type="http://schemas.openxmlformats.org/officeDocument/2006/relationships/hyperlink" Target="https://uneecc2023.uni-pannon.hu/conference/phd-worksho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etekints.h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eb2023.typeform.com/to/AJJYVz4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462821" y="585059"/>
            <a:ext cx="9766170" cy="5509200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UNeECC</a:t>
            </a:r>
            <a:r>
              <a:rPr lang="en-US" sz="24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Annual Conference 2023 </a:t>
            </a:r>
            <a:endParaRPr lang="hu-HU" sz="2400" b="1" dirty="0" smtClean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hu-HU" sz="2400" b="1" dirty="0" smtClean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hu-HU" sz="2400" b="1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Cultur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(E)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scapes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- Innovation in Culture and Beyond</a:t>
            </a:r>
          </a:p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27-29 September 2023 </a:t>
            </a:r>
            <a:endParaRPr lang="hu-H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hu-HU" sz="2400" b="1" dirty="0" smtClean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hu-HU" sz="2400" b="1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hu-HU" sz="2400" b="1" dirty="0" smtClean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hu-HU" sz="2400" b="1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hu-HU" sz="2400" b="1" dirty="0" smtClean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endParaRPr lang="hu-HU" sz="2400" b="1" dirty="0" smtClean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r>
              <a:rPr lang="en-US" sz="28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</a:t>
            </a:r>
            <a:r>
              <a:rPr lang="en-US" sz="24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University of Pannonia - </a:t>
            </a:r>
            <a:r>
              <a:rPr lang="en-US" sz="2400" b="1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Veszprém</a:t>
            </a:r>
            <a:r>
              <a:rPr lang="en-US" sz="24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, Hungary</a:t>
            </a:r>
          </a:p>
          <a:p>
            <a:pPr algn="ctr"/>
            <a:endParaRPr lang="hu-HU" sz="2400" b="1" dirty="0" smtClean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ctr"/>
            <a:r>
              <a:rPr lang="en-US" sz="24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CONFERENCE PROGRAMME</a:t>
            </a:r>
            <a:endParaRPr lang="en-US" sz="2400" b="1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2"/>
          <a:srcRect t="19595" b="18142"/>
          <a:stretch/>
        </p:blipFill>
        <p:spPr>
          <a:xfrm>
            <a:off x="0" y="6221069"/>
            <a:ext cx="10691813" cy="1348033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591" y="2814575"/>
            <a:ext cx="1764629" cy="176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36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19595" b="18142"/>
          <a:stretch/>
        </p:blipFill>
        <p:spPr>
          <a:xfrm>
            <a:off x="0" y="6242090"/>
            <a:ext cx="10691813" cy="1348033"/>
          </a:xfrm>
          <a:prstGeom prst="rect">
            <a:avLst/>
          </a:prstGeom>
        </p:spPr>
      </p:pic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826725"/>
              </p:ext>
            </p:extLst>
          </p:nvPr>
        </p:nvGraphicFramePr>
        <p:xfrm>
          <a:off x="79664" y="129407"/>
          <a:ext cx="10393516" cy="5989783"/>
        </p:xfrm>
        <a:graphic>
          <a:graphicData uri="http://schemas.openxmlformats.org/drawingml/2006/table">
            <a:tbl>
              <a:tblPr/>
              <a:tblGrid>
                <a:gridCol w="806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5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8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2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06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75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518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282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POSTER PRESENTATIONS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2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 of Pannonia, Building B, 2nd Floor, Conference Centre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Egyetem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u. 10.)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September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TV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Projector in Conference Room 2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68"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poster presentation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poster presentation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51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10:45-10:55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Lei Zhao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Pécs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Pécs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Hungary)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 perception through the media of people, objects and space in the urban environment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Jacques </a:t>
                      </a:r>
                      <a:r>
                        <a:rPr lang="en-US" sz="10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Maquet</a:t>
                      </a:r>
                      <a:endParaRPr lang="en-US" sz="105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Esch2022 ASBL (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Esch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-sur-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Alzette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Luxemburg)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Measuring the innovation-related impact of European Capital of Culture – case study of Esch2022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93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15:00-15:10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50" b="0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hu-HU" sz="1050" b="0" i="1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Fatima </a:t>
                      </a:r>
                      <a:r>
                        <a:rPr lang="en-US" sz="10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Nazarova</a:t>
                      </a:r>
                      <a:endParaRPr lang="en-US" sz="105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Tashkent Institute of Finance (Tashkent, Uzbekistan)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importance of creating an information platform of the brand of national craft products in attracting tourists to the tourism industry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894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Laczkó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Dezső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Museum LDM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Erzsébet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sétány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1.)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43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September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LDM 1st floor Projector 1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LDM 1st floor Projector 2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7892"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poster presentation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poster presentation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051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14:00-14:15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Adina </a:t>
                      </a:r>
                      <a:r>
                        <a:rPr lang="en-US" sz="10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Palea</a:t>
                      </a:r>
                      <a:endParaRPr lang="en-US" sz="105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Politehnica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 Timisoara (Romania)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Communicating cultural events – challenges in the digital age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5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Rasa </a:t>
                      </a:r>
                      <a:r>
                        <a:rPr lang="hu-HU" sz="105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Pransku</a:t>
                      </a:r>
                      <a:r>
                        <a:rPr lang="lt-LT" sz="105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nienė</a:t>
                      </a:r>
                      <a:endParaRPr lang="en-US" sz="105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Vytautas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Magnus University (Kaunas, Lithuania)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Experiencing culture in a different way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8793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14:20-14:35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Gyulai</a:t>
                      </a:r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Tamás</a:t>
                      </a:r>
                      <a:endParaRPr lang="en-US" sz="105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Széchenyi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István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 (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Győr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Hungary)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Digitalisation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cities as European cultural capitals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Dinnyés</a:t>
                      </a:r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Katalin</a:t>
                      </a:r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Júlia</a:t>
                      </a:r>
                      <a:endParaRPr lang="en-US" sz="105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Pécs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Education and Society Doctoral School of Education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relationship between health culture and values system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051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14:40-14:55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050" b="0" i="1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Georg Steiner</a:t>
                      </a:r>
                      <a:endParaRPr lang="hu-HU" sz="1050" b="0" i="1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hu-HU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University of Passau (</a:t>
                      </a:r>
                      <a:r>
                        <a:rPr lang="hu-HU" sz="105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Germany</a:t>
                      </a:r>
                      <a:r>
                        <a:rPr lang="hu-HU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hu-HU" sz="10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fontAlgn="ctr" latinLnBrk="0" hangingPunct="1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The change of a city through culture - when tourism becomes art</a:t>
                      </a:r>
                      <a:endParaRPr lang="hu-HU" sz="10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5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</a:t>
                      </a:r>
                      <a:endParaRPr lang="en-US" sz="105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971" marR="6971" marT="697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349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19595" b="18142"/>
          <a:stretch/>
        </p:blipFill>
        <p:spPr>
          <a:xfrm>
            <a:off x="0" y="6221069"/>
            <a:ext cx="10691813" cy="1348033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462818" y="4341621"/>
            <a:ext cx="9766170" cy="1692771"/>
          </a:xfrm>
          <a:prstGeom prst="rect">
            <a:avLst/>
          </a:prstGeom>
          <a:solidFill>
            <a:schemeClr val="bg1">
              <a:alpha val="26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For the detailed </a:t>
            </a:r>
            <a:r>
              <a:rPr lang="en-US" sz="1600" b="1" dirty="0" err="1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programme</a:t>
            </a:r>
            <a:r>
              <a:rPr lang="en-US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(including abstracts, key words, co-authors) please click on this link</a:t>
            </a:r>
            <a:r>
              <a:rPr lang="hu-HU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: </a:t>
            </a:r>
            <a:r>
              <a:rPr lang="en-US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  <a:hlinkClick r:id="rId4"/>
              </a:rPr>
              <a:t>https</a:t>
            </a:r>
            <a:r>
              <a:rPr lang="en-US" sz="1600" b="1" dirty="0">
                <a:latin typeface="Open Sans Light" pitchFamily="2" charset="0"/>
                <a:ea typeface="Open Sans Light" pitchFamily="2" charset="0"/>
                <a:cs typeface="Open Sans Light" pitchFamily="2" charset="0"/>
                <a:hlinkClick r:id="rId4"/>
              </a:rPr>
              <a:t>://docs.google.com/spreadsheets/d/18FKnvTIek-KuwqmTpwIccvT1Hy0lYyhP/edit#gid=38748624</a:t>
            </a:r>
            <a:r>
              <a:rPr lang="en-US" sz="16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 </a:t>
            </a:r>
            <a:endParaRPr lang="hu-HU" sz="1600" b="1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just"/>
            <a:endParaRPr lang="hu-HU" b="1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just"/>
            <a:endParaRPr lang="en-US" b="1" dirty="0" smtClean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  <a:p>
            <a:pPr algn="just"/>
            <a:r>
              <a:rPr lang="en-US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The </a:t>
            </a:r>
            <a:r>
              <a:rPr lang="en-US" sz="1600" b="1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UNeECC</a:t>
            </a:r>
            <a:r>
              <a:rPr lang="en-US" sz="16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Annual Conference 2023 titled </a:t>
            </a:r>
            <a:r>
              <a:rPr lang="en-US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'</a:t>
            </a:r>
            <a:r>
              <a:rPr lang="en-US" sz="1600" b="1" dirty="0" err="1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Cultur</a:t>
            </a:r>
            <a:r>
              <a:rPr lang="en-US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(E)</a:t>
            </a:r>
            <a:r>
              <a:rPr lang="en-US" sz="1600" b="1" dirty="0" err="1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scapes</a:t>
            </a:r>
            <a:r>
              <a:rPr lang="hu-HU" sz="16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</a:t>
            </a:r>
            <a:r>
              <a:rPr lang="en-US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Innovation </a:t>
            </a:r>
            <a:r>
              <a:rPr lang="en-US" sz="16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in Culture and Beyond' is supported by </a:t>
            </a:r>
            <a:r>
              <a:rPr lang="en-US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the </a:t>
            </a:r>
            <a:r>
              <a:rPr lang="en-US" sz="1600" b="1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Veszprém</a:t>
            </a:r>
            <a:r>
              <a:rPr lang="en-US" sz="16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-Balaton 2023 </a:t>
            </a:r>
            <a:r>
              <a:rPr lang="en-US" sz="1600" b="1" dirty="0" smtClean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European </a:t>
            </a:r>
            <a:r>
              <a:rPr lang="en-US" sz="1600" b="1" dirty="0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Capital of Culture </a:t>
            </a:r>
            <a:r>
              <a:rPr lang="en-US" sz="1600" b="1" dirty="0" err="1"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programme</a:t>
            </a:r>
            <a:endParaRPr lang="en-US" sz="1600" b="1" dirty="0"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04" y="680355"/>
            <a:ext cx="3058999" cy="305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61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19595" b="18142"/>
          <a:stretch/>
        </p:blipFill>
        <p:spPr>
          <a:xfrm>
            <a:off x="0" y="6294641"/>
            <a:ext cx="10691813" cy="1348033"/>
          </a:xfrm>
          <a:prstGeom prst="rect">
            <a:avLst/>
          </a:prstGeom>
        </p:spPr>
      </p:pic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454899"/>
              </p:ext>
            </p:extLst>
          </p:nvPr>
        </p:nvGraphicFramePr>
        <p:xfrm>
          <a:off x="275376" y="308073"/>
          <a:ext cx="10141059" cy="5650299"/>
        </p:xfrm>
        <a:graphic>
          <a:graphicData uri="http://schemas.openxmlformats.org/drawingml/2006/table">
            <a:tbl>
              <a:tblPr/>
              <a:tblGrid>
                <a:gridCol w="1236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3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28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10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273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19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DAY 1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– </a:t>
                      </a:r>
                      <a:endParaRPr lang="hu-HU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September 2023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Pannon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Community Hub, University of Pannonia, Building E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Egyetem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u. 3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13:00-15:00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Registration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6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15:00-18:00 </a:t>
                      </a:r>
                      <a:endParaRPr lang="hu-HU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Parallel 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events: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PhD </a:t>
                      </a:r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workshop</a:t>
                      </a:r>
                      <a:endParaRPr lang="hu-HU" sz="1050" b="1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hlinkClick r:id="rId4"/>
                      </a:endParaRPr>
                    </a:p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 </a:t>
                      </a:r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- public event </a:t>
                      </a:r>
                      <a:endParaRPr 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Monitoring Workshop</a:t>
                      </a:r>
                      <a:r>
                        <a:rPr lang="en-US" sz="1050" b="0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 - public event </a:t>
                      </a:r>
                      <a:endParaRPr lang="en-US" sz="1050" b="0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1071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Pannon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Community Hub - Community Room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PhD Workshop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Programme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</a:t>
                      </a:r>
                      <a:b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Moderator: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hu-HU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Eszter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Júlia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Németh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/>
                      </a:r>
                      <a:b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Chairs: </a:t>
                      </a:r>
                      <a:endParaRPr lang="hu-HU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William 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Chambers, </a:t>
                      </a:r>
                      <a:endParaRPr lang="hu-HU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László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Imre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Komlósi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endParaRPr lang="hu-HU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 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Valeri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presentation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321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15:00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William Chambers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Liverpool Hope University 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How to become a successful young academic and how to publish in appropriate journals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1386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15:05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Marco Valeri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Niccolò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Cusano University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Publishing in international target journals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903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PhD Workshop presentations and discussions: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0353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15:15-15:30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Alishan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Karimov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 of the accommodation industry of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on the local stakeholders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903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15:30-15:45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Gabriela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Michalecová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Relationships between ethics, trust and business success in the case of knowledge-oriented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organisations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1528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15:45-16:00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Katalin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Júlia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Dinnyés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Pécs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Values and health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behaviour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The relationship between health culture and values system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3736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16:00-16:15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Alena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hu-HU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Nelaeva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Nord</a:t>
                      </a:r>
                      <a:r>
                        <a:rPr lang="hu-HU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fontAlgn="ctr" latinLnBrk="0" hangingPunct="1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Social accountability in evaluating cultural mega projects? A case of the European Capitals of Culture</a:t>
                      </a:r>
                      <a:endParaRPr lang="en-US" sz="10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6404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Further discussion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8932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17:45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László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Imre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Komlósi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Széchenyi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István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Reflections and lessons from the workshop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3623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18:00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vl="4" algn="l" fontAlgn="b"/>
                      <a:r>
                        <a:rPr lang="hu-HU" sz="105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en-US" sz="105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PhD </a:t>
                      </a:r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Workshop </a:t>
                      </a:r>
                      <a:r>
                        <a:rPr lang="en-US" sz="105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ends</a:t>
                      </a:r>
                      <a:endParaRPr lang="en-US" sz="105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92" marR="5792" marT="5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03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19595" b="18142"/>
          <a:stretch/>
        </p:blipFill>
        <p:spPr>
          <a:xfrm>
            <a:off x="0" y="6242090"/>
            <a:ext cx="10691813" cy="1348033"/>
          </a:xfrm>
          <a:prstGeom prst="rect">
            <a:avLst/>
          </a:prstGeom>
        </p:spPr>
      </p:pic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134255"/>
              </p:ext>
            </p:extLst>
          </p:nvPr>
        </p:nvGraphicFramePr>
        <p:xfrm>
          <a:off x="235369" y="429246"/>
          <a:ext cx="10011567" cy="5621866"/>
        </p:xfrm>
        <a:graphic>
          <a:graphicData uri="http://schemas.openxmlformats.org/drawingml/2006/table">
            <a:tbl>
              <a:tblPr/>
              <a:tblGrid>
                <a:gridCol w="1056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0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1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71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64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9677">
                <a:tc rowSpan="16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Pannon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Community Hub - Project Room (E13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ECoC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Monitoring Workshop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Programme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oderator: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Dóra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Kanizsai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-Nagy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presentation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15:00-15:05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vl="4" algn="l" fontAlgn="ctr"/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Welcome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44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Session 1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971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15:05-15:15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Dora Gomes 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Politécnico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Leiria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IPleiria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ECoC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Watch (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CulTourData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 - Supporting data-driven innovation for tourism SMEs in European Capitals of Culture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12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15:15-15:2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Rafaela Neiva Ganga 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Liverpool John Moores University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Liverpool Boroughs of Culture – An Impact Analysis 2018-2022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80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15:2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-15:3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Jacques Macquet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Esch2022 ASBL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Measuring the innovation-related impact of European Capital of Culture – case study of Esch2022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4651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15:3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-15:4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Judit Sulyok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ECoC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is in the air – Impacts of the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ECoC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programme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on the local university community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15:4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-15:5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Dóra Kanizsai-Nagy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Veszprém-Balaton 2023 Zrt.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Data-driven Monitoring in the VEB2023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Discussion</a:t>
                      </a:r>
                    </a:p>
                  </a:txBody>
                  <a:tcPr marL="6290" marR="6290" marT="6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16:15-16:40 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vl="4" algn="l" fontAlgn="ctr"/>
                      <a:r>
                        <a:rPr lang="hu-HU" sz="105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</a:t>
                      </a:r>
                      <a:r>
                        <a:rPr lang="en-US" sz="105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Coffee </a:t>
                      </a:r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break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0407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Session 2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880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16:40-16:50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Mervi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Luonila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Center for Cultural Policy Research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Cupore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Constructing a shared multi-level cultural policy: integrating European and local objectives in the context of Oulu2026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880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16:50-17:00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Olga </a:t>
                      </a:r>
                      <a:r>
                        <a:rPr lang="fi-FI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Iermolenko</a:t>
                      </a:r>
                      <a:endParaRPr lang="fi-FI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Nord University Business School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Social accountability in evaluating cultural mega-projects? A case of the European Capitals of Culture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880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17:00-17:10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Oliver Henk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Nord University Business School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“People’s Jury” as new methodology for the evaluation of European Capitals of Culture: An experiment in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Bodø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Nordland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Discussion and closing remarks</a:t>
                      </a:r>
                    </a:p>
                  </a:txBody>
                  <a:tcPr marL="6290" marR="6290" marT="6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2628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18:00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vl="3" algn="l" fontAlgn="b"/>
                      <a:r>
                        <a:rPr lang="hu-HU" sz="105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</a:t>
                      </a:r>
                      <a:r>
                        <a:rPr lang="en-US" sz="105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Monitoring </a:t>
                      </a:r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Workshop ends</a:t>
                      </a:r>
                    </a:p>
                  </a:txBody>
                  <a:tcPr marL="6290" marR="6290" marT="6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5054">
                <a:tc gridSpan="5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90" marR="6290" marT="6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291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18:00-20:00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Buffet reception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(for the registered participants of the PhD Workshop and the Monitoring Workshop)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26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20:00</a:t>
                      </a:r>
                    </a:p>
                  </a:txBody>
                  <a:tcPr marL="6290" marR="6290" marT="62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 of conference DAY 1</a:t>
                      </a:r>
                    </a:p>
                  </a:txBody>
                  <a:tcPr marL="6290" marR="6290" marT="62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49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19595" b="18142"/>
          <a:stretch/>
        </p:blipFill>
        <p:spPr>
          <a:xfrm>
            <a:off x="0" y="6221069"/>
            <a:ext cx="10691813" cy="1348033"/>
          </a:xfrm>
          <a:prstGeom prst="rect">
            <a:avLst/>
          </a:prstGeom>
        </p:spPr>
      </p:pic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660347"/>
              </p:ext>
            </p:extLst>
          </p:nvPr>
        </p:nvGraphicFramePr>
        <p:xfrm>
          <a:off x="305912" y="259565"/>
          <a:ext cx="10110707" cy="5883875"/>
        </p:xfrm>
        <a:graphic>
          <a:graphicData uri="http://schemas.openxmlformats.org/drawingml/2006/table">
            <a:tbl>
              <a:tblPr/>
              <a:tblGrid>
                <a:gridCol w="1233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9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19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58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50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DAY 2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– </a:t>
                      </a:r>
                      <a:endParaRPr lang="hu-HU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September 2023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UNeECC Conference Opening 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 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Pannonia, Building B,  2nd Floor, Conference Hall 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Egyetem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u. 10.)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8:00-8:45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Registration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9:00-9:05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Welcome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Edit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Kővári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UNeECC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General Secretary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5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9:05-9:30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Opening speeches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János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Abonyi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Vice-Rector for General and Scientific Affairs, University of Pannonia </a:t>
                      </a:r>
                      <a:b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Friderika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Mike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VEB2023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ECoC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programme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development director</a:t>
                      </a:r>
                      <a:b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Flora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Carrijn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President of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UNeECC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9:30-10:00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Plenary session - Keynote speakers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Nico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Degenkolb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,Goethe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-Institute, Munich (Germany), Interim Action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Programme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Director at EIT Culture &amp; Creativity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8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10:05-10:35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Zoltán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Mészáros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-Balaton 2023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ECoC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chief advisor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10:40-11:00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Coffee break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80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Sessions</a:t>
                      </a:r>
                    </a:p>
                  </a:txBody>
                  <a:tcPr marL="6457" marR="6457" marT="645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2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September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Shared cultural responsibilities 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 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Pannonia, Building B, 2nd Floor, Conference Hall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Egyetem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u. 10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44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11:00-12:30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Chair: László Imre Komlósi 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Instituion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presentation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98111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11:00-11:20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Candy Fresacher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free lance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Creating a more inviting cultural landscape through positivity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7351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11:20-11:40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Alishan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Karimov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 of the accommodation industry of Veszprem on the local stakeholders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08873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11:40-12:00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Sathawattey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Sadh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 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Student Perspective on the Quality of Pannonia University’s Library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64254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12:00-12:20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Rafael Robina Ramírez and</a:t>
                      </a:r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László Imre Komlósi (Session Chair)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Széchenyi István University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Widening the Scope: Enhancing ERASMUS Exchanges among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UNeECC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Universities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60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12:30-13:30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LUNCH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08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19595" b="18142"/>
          <a:stretch/>
        </p:blipFill>
        <p:spPr>
          <a:xfrm>
            <a:off x="0" y="6221069"/>
            <a:ext cx="10691813" cy="1348033"/>
          </a:xfrm>
          <a:prstGeom prst="rect">
            <a:avLst/>
          </a:prstGeom>
        </p:spPr>
      </p:pic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945666"/>
              </p:ext>
            </p:extLst>
          </p:nvPr>
        </p:nvGraphicFramePr>
        <p:xfrm>
          <a:off x="571455" y="737284"/>
          <a:ext cx="9288982" cy="5077150"/>
        </p:xfrm>
        <a:graphic>
          <a:graphicData uri="http://schemas.openxmlformats.org/drawingml/2006/table">
            <a:tbl>
              <a:tblPr/>
              <a:tblGrid>
                <a:gridCol w="1132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31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82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90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057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36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September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Shared cultural responsibilities 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 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Pannonia, Building B, 2nd Floor, Conference Hall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Egyetem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u. 10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901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13:30-15:10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Chair: William Chambers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presentation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1019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13:30-13:50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Chris Baldwin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CCD Productions Ltd. 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ECoCs - Finding the City Story - Citizen Centred Dramaturgy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2857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13:50-14:10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Heléna Kolip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Pécs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Education and Society Doctoral School of Education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Adult education in the field of early childhood education in Serbia and Hungary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826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Gréta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Ábrahám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9983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14:10-14:30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Georg Steiner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Passau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change of a city through culture - when tourism becomes art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5444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14:30-14:50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Ildikó Virág Neumanné 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Attitudes towards the transition to a circular economy - results of a questionnaire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5444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14:50-15:10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William Chambers (Session Chair)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Liverpool Hope University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UK Cities and Boroughs of Culture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Programmes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: Emerging Critiques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0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15:15-15:35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Coffee break</a:t>
                      </a:r>
                    </a:p>
                  </a:txBody>
                  <a:tcPr marL="5888" marR="5888" marT="58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98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19595" b="18142"/>
          <a:stretch/>
        </p:blipFill>
        <p:spPr>
          <a:xfrm>
            <a:off x="0" y="6221069"/>
            <a:ext cx="10691813" cy="1348033"/>
          </a:xfrm>
          <a:prstGeom prst="rect">
            <a:avLst/>
          </a:prstGeom>
        </p:spPr>
      </p:pic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098667"/>
              </p:ext>
            </p:extLst>
          </p:nvPr>
        </p:nvGraphicFramePr>
        <p:xfrm>
          <a:off x="622974" y="623008"/>
          <a:ext cx="9221786" cy="5090601"/>
        </p:xfrm>
        <a:graphic>
          <a:graphicData uri="http://schemas.openxmlformats.org/drawingml/2006/table">
            <a:tbl>
              <a:tblPr/>
              <a:tblGrid>
                <a:gridCol w="1124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8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2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6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803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173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September 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Land(E)scape in tourism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 of Pannonia, Building B, 2nd Floor, Conference Hall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Egyetem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u. 10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15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15:40-17:20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Chair: Tamara Rátz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presentation</a:t>
                      </a:r>
                    </a:p>
                  </a:txBody>
                  <a:tcPr marL="7103" marR="7103" marT="71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223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5:40-16:00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Ralf Wagner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Kassel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Glocal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wine tourism: A Thirst for Cultural and Natural Exploration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1494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Swati Singh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Vivekanand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Education Society's Institute of Management Studies &amp; Research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7849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00-16:20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Ionel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Samfira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Life Sciences "King Michael I" from Timisoara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Timisoara 2023 – an opportunity for sustainable tourism development in the Banat region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7849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</a:t>
                      </a:r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20-16:40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Katalin Lőrincz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Landscape-Based Tourism Development Towards Sustainability: A Case Study of the Balatonbike365 Project 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7849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16:40-17:00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Rasa </a:t>
                      </a: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Pranskunien</a:t>
                      </a:r>
                      <a:r>
                        <a:rPr lang="lt-LT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ė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Vytautas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Magnus University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Landscape memories: the case of Observation towers 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8688489"/>
                  </a:ext>
                </a:extLst>
              </a:tr>
              <a:tr h="301868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17:00-17:20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Tamara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Rátz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(Session Chair)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Kodolányi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János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potential appeal of Japanese gardens in the context of slow tourism 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92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19595" b="18142"/>
          <a:stretch/>
        </p:blipFill>
        <p:spPr>
          <a:xfrm>
            <a:off x="0" y="6221069"/>
            <a:ext cx="10691813" cy="1348033"/>
          </a:xfrm>
          <a:prstGeom prst="rect">
            <a:avLst/>
          </a:prstGeom>
        </p:spPr>
      </p:pic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606099"/>
              </p:ext>
            </p:extLst>
          </p:nvPr>
        </p:nvGraphicFramePr>
        <p:xfrm>
          <a:off x="659598" y="1306538"/>
          <a:ext cx="9221786" cy="4131101"/>
        </p:xfrm>
        <a:graphic>
          <a:graphicData uri="http://schemas.openxmlformats.org/drawingml/2006/table">
            <a:tbl>
              <a:tblPr/>
              <a:tblGrid>
                <a:gridCol w="1124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40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6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803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594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September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E3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Cultural land(E)scape 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E3B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 of Pannonia, Building B, 2nd Floor, Small conference room 1 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Egyetem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u. 10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E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E3B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E3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15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11:00-12:30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Chair: Ábel Szalontai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Instituion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presentation</a:t>
                      </a:r>
                    </a:p>
                  </a:txBody>
                  <a:tcPr marL="7103" marR="7103" marT="71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990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11:00-11:20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Françoise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Arfelli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Avignon University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ochres massif: from an industrial landscape to a nature-based tourism : preservation and innovation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3550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11:20-11:40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Brigitta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Péterváry-Szanyi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Laczkó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Dezső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Múzeum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Hidden landscapes in County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the Roman Heritage under our feet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3831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11:40-12:00 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Katalin Formádi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Landscape Attractions as Catalysts for Tourism Service Providers' Communication: A Study on Hotels near Major Scenic and Cultural Sites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9532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Papp Zsófia Márta Papp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382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Eszter Madarász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5980"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12:00-12:20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Ábel Szalontai (Session Chair)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Moholy-Nagy University of Art and Design Budapest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MOME MAG and Landscape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futuring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9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12:30-13:30</a:t>
                      </a:r>
                    </a:p>
                  </a:txBody>
                  <a:tcPr marL="7103" marR="7103" marT="71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LUNCH</a:t>
                      </a:r>
                    </a:p>
                  </a:txBody>
                  <a:tcPr marL="7103" marR="7103" marT="71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69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19595" b="18142"/>
          <a:stretch/>
        </p:blipFill>
        <p:spPr>
          <a:xfrm>
            <a:off x="0" y="6221069"/>
            <a:ext cx="10691813" cy="1348033"/>
          </a:xfrm>
          <a:prstGeom prst="rect">
            <a:avLst/>
          </a:prstGeom>
        </p:spPr>
      </p:pic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677375"/>
              </p:ext>
            </p:extLst>
          </p:nvPr>
        </p:nvGraphicFramePr>
        <p:xfrm>
          <a:off x="286848" y="237994"/>
          <a:ext cx="10118116" cy="5917020"/>
        </p:xfrm>
        <a:graphic>
          <a:graphicData uri="http://schemas.openxmlformats.org/drawingml/2006/table">
            <a:tbl>
              <a:tblPr/>
              <a:tblGrid>
                <a:gridCol w="1058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5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1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3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7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86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13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September 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BD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Digital e-spaces in culture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BDC6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 of Pannonia, Building B,  2nd Floor, Small Conference Room 1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Egyetem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u. 10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.)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BD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BD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B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01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13:30-15:10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Chair: Igor Mavrin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presentation</a:t>
                      </a:r>
                    </a:p>
                  </a:txBody>
                  <a:tcPr marL="3909" marR="3909" marT="3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205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13:30-13:50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Anastassia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Zabrodskaja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Tallinn University / Baltic Film, Media and Arts School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Importance of Accessibility in Digital Communication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743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13:50-14:10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Mariana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Cernicova-Buca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Politehnica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 of Timisoara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Communicating cultural events – challenges in the digital age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704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Adina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Palea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833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14:10-14:30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Fotimakhon Nazarova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Tashkent Institute of Finance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importance of creating an information platform of the brand of national craft products in attracting tourists to the tourism industry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4756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14:30-14:50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Yulduz Ergasheva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Karshi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Engineering-Economics Institute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use of digital technologies in the promotion of historical and cultural heritage and the development of tourism in Uzbekistan.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590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14:50-15:10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Igor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Mavrin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(Session Chair)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in Osijek - Academy of Arts and Culture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Towards the (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arche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)types of virtual tourists - exploring the motivations for future virtual travels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577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Corina Turșie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West University of Timisoara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2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15:15-15:35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Coffee break</a:t>
                      </a:r>
                    </a:p>
                  </a:txBody>
                  <a:tcPr marL="3909" marR="3909" marT="3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30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September 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BD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Digital e-spaces in culture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BDC6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University of Pannonia, Building B,  2nd Floor, Small Conference Room 1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Egyetem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u. 10.)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BD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80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15:40-16:40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Chair: Ildikó Virág Neumanné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Instituion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presentation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20897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15.40-16.00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András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Timár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Pécs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Breuer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Marcell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Doctoral School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Reconstruction and presentation of the ruins of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Aquincum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using computer game engines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769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16.00-16.20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Mateja Kregar Gliha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Maribor- Faculty of Tourism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Communication of cultural attractions and heritage through online guided literary tours 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89630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16.20-16.40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Tamás Gyulai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Széchenyi István University of Győr, Doctoral School of Regional and Business Administration Sciences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Digitalisation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cities as European cultural capitals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73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17:20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 of conference DAY 2</a:t>
                      </a:r>
                    </a:p>
                  </a:txBody>
                  <a:tcPr marL="3909" marR="3909" marT="3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05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19:00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Gala Dinner -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Betekints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Hotel and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Restaurant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09" marR="3909" marT="3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00794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n-US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  <a:hlinkClick r:id="rId4"/>
                        </a:rPr>
                        <a:t>www.betekints.hu</a:t>
                      </a:r>
                      <a:r>
                        <a:rPr lang="hu-H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Address: 8200 </a:t>
                      </a:r>
                      <a:r>
                        <a:rPr lang="en-US" sz="1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Veszprém</a:t>
                      </a: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Veszprémvölgyi</a:t>
                      </a: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u. 4.</a:t>
                      </a: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909" marR="3909" marT="39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6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/>
          <a:srcRect t="22238" b="20724"/>
          <a:stretch/>
        </p:blipFill>
        <p:spPr>
          <a:xfrm>
            <a:off x="0" y="6324764"/>
            <a:ext cx="10691813" cy="1234911"/>
          </a:xfrm>
          <a:prstGeom prst="rect">
            <a:avLst/>
          </a:prstGeom>
        </p:spPr>
      </p:pic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926602"/>
              </p:ext>
            </p:extLst>
          </p:nvPr>
        </p:nvGraphicFramePr>
        <p:xfrm>
          <a:off x="215806" y="124618"/>
          <a:ext cx="10260199" cy="6165720"/>
        </p:xfrm>
        <a:graphic>
          <a:graphicData uri="http://schemas.openxmlformats.org/drawingml/2006/table">
            <a:tbl>
              <a:tblPr/>
              <a:tblGrid>
                <a:gridCol w="990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9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6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37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30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043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52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DAY 3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–</a:t>
                      </a:r>
                      <a:endParaRPr lang="hu-HU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September 2023 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Place: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Laczkó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Dezső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Museum (8200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Erzsébet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sétány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1.) www.ldm.hu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44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8:15-9:00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Registration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Please register for Day 3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programmes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advance!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56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050" b="1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Registration link for Day 3:   https://veb2023.typeform.com/to/AJJYVz4u</a:t>
                      </a:r>
                      <a:endParaRPr lang="en-US" sz="1050" b="1" i="0" u="sng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56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Session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9:00-10:40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Shared Cultural Responsibilities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56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Chair: Flora Carrijn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Institution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 of presentation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329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9:00-9:20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Beáta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Fehérvölgyi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Foster cultural responsibility through university innovation ecosystem Introduction of a Hungarian case during the European Cultural Capital period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834">
                <a:tc vMerge="1">
                  <a:txBody>
                    <a:bodyPr/>
                    <a:lstStyle/>
                    <a:p>
                      <a:pPr algn="ctr" fontAlgn="ctr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Eszter Júlia Németh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 / GTK- Innovation management Institute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5493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9:20-9:40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Henrietta Ködmönné Pethő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Subjective quality of life and emotional intelligence of the Hungarian population in the year of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-Balaton 2023 What can future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ECoC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city learn?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1847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9:40-10:00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Éva Kruppa-Jakab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University of Pannonia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Citizens’ motivation and attitude as potential host volunteers in the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preaparatory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years of the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-Balaton 2023 European Capital of Culture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Programme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013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10:00-10:20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Zsolt Szűrös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Széchenyi István University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BIM-based design and reconstruction of historical buildings - Innovative methods and future opportunities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721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Rita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Rebeka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Ördög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67056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10:20-10:40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Flora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Carrijn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(Session Chair)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 Leuven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Learn to talk, then walk the talk - Stimulating Creativity through Cognitive Identification and Terming </a:t>
                      </a:r>
                      <a:b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based on a Taxonomy of the Relation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Art-Innovation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10.40-11.00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Coffee break 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5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856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11:00-12:50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Roundtable discussion 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6263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11:00-12:20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Roundtable discussion with the chairs and Rita Wahab, Head Of CEO's Cabinet Office at Veszprém-Balaton 2023 European Capital of Culture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8566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12:25-12:40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Publication opportunities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8566">
                <a:tc v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12:40-12:50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Introducing UNeECC Conference venue Timisoara 2024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12:50-14:00 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LUNCH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14:00-15:00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Visiting the exhibition in two groups  / poster presentation and networking with coffee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15:15-17:15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Veszprém, the musical jewellery box guided  tour, Tour guide: Éva Kruppa-Jakab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85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17:15</a:t>
                      </a:r>
                    </a:p>
                  </a:txBody>
                  <a:tcPr marL="5200" marR="5200" marT="52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End of Conference DAY 3</a:t>
                      </a: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00" marR="5200" marT="52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7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2017</TotalTime>
  <Words>1965</Words>
  <Application>Microsoft Office PowerPoint</Application>
  <PresentationFormat>Egyéni</PresentationFormat>
  <Paragraphs>452</Paragraphs>
  <Slides>11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Open Sans Light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Microsoft-fiók</dc:creator>
  <cp:lastModifiedBy>USER</cp:lastModifiedBy>
  <cp:revision>22</cp:revision>
  <dcterms:created xsi:type="dcterms:W3CDTF">2023-09-23T08:56:30Z</dcterms:created>
  <dcterms:modified xsi:type="dcterms:W3CDTF">2023-09-26T16:34:06Z</dcterms:modified>
</cp:coreProperties>
</file>